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366" r:id="rId2"/>
    <p:sldId id="382" r:id="rId3"/>
    <p:sldId id="389" r:id="rId4"/>
    <p:sldId id="258" r:id="rId5"/>
    <p:sldId id="385" r:id="rId6"/>
    <p:sldId id="333" r:id="rId7"/>
    <p:sldId id="390" r:id="rId8"/>
    <p:sldId id="386" r:id="rId9"/>
    <p:sldId id="384" r:id="rId10"/>
    <p:sldId id="378" r:id="rId11"/>
    <p:sldId id="319" r:id="rId12"/>
    <p:sldId id="370" r:id="rId13"/>
    <p:sldId id="388" r:id="rId14"/>
    <p:sldId id="387" r:id="rId15"/>
    <p:sldId id="324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ry J McChesney" initials="GJM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46" autoAdjust="0"/>
    <p:restoredTop sz="86265" autoAdjust="0"/>
  </p:normalViewPr>
  <p:slideViewPr>
    <p:cSldViewPr>
      <p:cViewPr varScale="1">
        <p:scale>
          <a:sx n="96" d="100"/>
          <a:sy n="96" d="100"/>
        </p:scale>
        <p:origin x="1062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AFA7F56-E388-4DEF-902B-E422026634FA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02DEECB-86D0-4925-9757-1B46899CF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70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2B576ED-3FE9-436B-B926-6547F09249D5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4B92C6D-DF17-431C-82CF-76FF20370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6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Purpose of the project is to eradicate invasive house mice in order to eliminate their impacts on the </a:t>
            </a:r>
            <a:r>
              <a:rPr lang="en-US" dirty="0" err="1" smtClean="0"/>
              <a:t>Farallon</a:t>
            </a:r>
            <a:r>
              <a:rPr lang="en-US" dirty="0" smtClean="0"/>
              <a:t> Islands ecosystem</a:t>
            </a:r>
            <a:r>
              <a:rPr lang="en-US" baseline="0" dirty="0" smtClean="0"/>
              <a:t> while minimizing non-target impacts.</a:t>
            </a:r>
          </a:p>
          <a:p>
            <a:pPr lvl="0"/>
            <a:r>
              <a:rPr lang="en-US" baseline="0" dirty="0" smtClean="0"/>
              <a:t>The South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Islands are part of the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Islands National Wildlife Refuge which was established in 1909 by President Theodore Roosevelt as a preserve and breeding ground for native birds.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This has included outreach to local</a:t>
            </a:r>
            <a:r>
              <a:rPr lang="en-US" baseline="0" dirty="0" smtClean="0"/>
              <a:t> elected officials, including Congressional Representatives (e.g., Jared Huffman CA-2, Jackie Speier CA-14, and Nancy Pelosi CA-12, Senators Feinstein and Boxer, SF mayor and supervisors, etc.).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[Additional Note: Only Jackie Speier’s office asked for an over the phone briefing].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199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722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Being</a:t>
            </a:r>
            <a:r>
              <a:rPr lang="en-US" baseline="0" dirty="0" smtClean="0"/>
              <a:t> developed now for launch of Final EIS and Coastal Commission hearing.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Goal is to inform the public and others and to garner support.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227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8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Purpose of the project is to eradicate invasive house mice in order to eliminate their impacts on the unique </a:t>
            </a:r>
            <a:r>
              <a:rPr lang="en-US" dirty="0" err="1" smtClean="0"/>
              <a:t>Farallon</a:t>
            </a:r>
            <a:r>
              <a:rPr lang="en-US" dirty="0" smtClean="0"/>
              <a:t> Islands ecosystem</a:t>
            </a:r>
            <a:r>
              <a:rPr lang="en-US" baseline="0" dirty="0" smtClean="0"/>
              <a:t> while minimizing non-target impacts. 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Extensive human history led to introduction of invasive house mice. 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As opportunistic omnivores, house mice have dramatic impacts on island ecosystems through predation, competition for resources.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On the </a:t>
            </a:r>
            <a:r>
              <a:rPr lang="en-US" baseline="0" dirty="0" err="1" smtClean="0"/>
              <a:t>Farallones</a:t>
            </a:r>
            <a:r>
              <a:rPr lang="en-US" baseline="0" dirty="0" smtClean="0"/>
              <a:t>, they adversely impact the rare ashy storm-petrel, endemic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arboreal salamander and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camel cricket, and native plants such as the maritime goldfield.</a:t>
            </a:r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0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Farallones</a:t>
            </a:r>
            <a:r>
              <a:rPr lang="en-US" dirty="0" smtClean="0"/>
              <a:t> have a unique ecosystem.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As opportunistic</a:t>
            </a:r>
            <a:r>
              <a:rPr lang="en-US" baseline="0" dirty="0" smtClean="0"/>
              <a:t> omnivores, house mice have dramatic impacts on island ecosystems through predation, competition for resources.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On the </a:t>
            </a:r>
            <a:r>
              <a:rPr lang="en-US" baseline="0" dirty="0" err="1" smtClean="0"/>
              <a:t>Farallones</a:t>
            </a:r>
            <a:r>
              <a:rPr lang="en-US" baseline="0" dirty="0" smtClean="0"/>
              <a:t>, they impact the rare ashy storm-petrel, endemic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arboreal salamander and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camel cricket, and native plants such as the maritime goldfield.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47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Brief explanation of partner</a:t>
            </a:r>
            <a:r>
              <a:rPr lang="en-US" baseline="0" dirty="0" smtClean="0"/>
              <a:t> roles.</a:t>
            </a:r>
          </a:p>
          <a:p>
            <a:r>
              <a:rPr lang="en-US" baseline="0" dirty="0" smtClean="0"/>
              <a:t>Island Conservation, a Service partner and renowned experts in rodent eradications, assisted with preparation of draft EIS.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955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Extensive</a:t>
            </a:r>
            <a:r>
              <a:rPr lang="en-US" baseline="0" dirty="0" smtClean="0"/>
              <a:t> review process resulted in two action alternatives.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Both are rodenticides that would be applied by helicopter.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While similar in several respects, there are several key differences.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Brodifacoum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(Alt B):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Highly potent; 2 Applications, 10-21 days between; Single feeding; Trace amounts in soil after 6 months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Diphacinone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(Alt C)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Low to </a:t>
            </a:r>
            <a:r>
              <a:rPr kumimoji="0" lang="en-US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moderatel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potency; 3 Applications ~7 days apart; Multiple, continuous feedings needed; Undetectable in soil after 2 months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989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Mouse impacts on the South </a:t>
            </a:r>
            <a:r>
              <a:rPr lang="en-US" sz="2400" b="0" dirty="0" err="1" smtClean="0">
                <a:solidFill>
                  <a:schemeClr val="bg1"/>
                </a:solidFill>
              </a:rPr>
              <a:t>Farallon</a:t>
            </a:r>
            <a:r>
              <a:rPr lang="en-US" sz="2400" b="0" dirty="0" smtClean="0">
                <a:solidFill>
                  <a:schemeClr val="bg1"/>
                </a:solidFill>
              </a:rPr>
              <a:t> Islands need to be eliminated;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Brodifacoum-25D Conservation has the highest likelihood of eradication success based on other projects in the U.S. and worldwide;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Alternative C: </a:t>
            </a:r>
            <a:r>
              <a:rPr lang="en-US" sz="2400" b="0" dirty="0" err="1" smtClean="0">
                <a:solidFill>
                  <a:schemeClr val="bg1"/>
                </a:solidFill>
              </a:rPr>
              <a:t>Diphacinone</a:t>
            </a:r>
            <a:r>
              <a:rPr lang="en-US" sz="2400" b="0" dirty="0" smtClean="0">
                <a:solidFill>
                  <a:schemeClr val="bg1"/>
                </a:solidFill>
              </a:rPr>
              <a:t>, while less toxic with lower risk to non-target species, has a high risk of eradication failure because of its demonstrated lack of palatability to mice;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Proposed protective measures are expected to reduce impacts to non-target species from </a:t>
            </a:r>
            <a:r>
              <a:rPr lang="en-US" sz="2400" b="0" dirty="0" err="1" smtClean="0">
                <a:solidFill>
                  <a:schemeClr val="bg1"/>
                </a:solidFill>
              </a:rPr>
              <a:t>brodificoum</a:t>
            </a:r>
            <a:r>
              <a:rPr lang="en-US" sz="2400" b="0" dirty="0" smtClean="0">
                <a:solidFill>
                  <a:schemeClr val="bg1"/>
                </a:solidFill>
              </a:rPr>
              <a:t> to acceptable levels.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362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How do you eliminate impacts of invasive rodents</a:t>
            </a:r>
            <a:r>
              <a:rPr lang="en-US" baseline="0" dirty="0" smtClean="0"/>
              <a:t> on islands? Eradicate them!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&gt; 600 successful rodent eradications have been conducted worldwide, most in the last 40 years using techniques largely developed in New Zealand.</a:t>
            </a:r>
            <a:endParaRPr lang="en-US" dirty="0" smtClean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Five rodent eradications, all for rats, have been conducted</a:t>
            </a:r>
            <a:r>
              <a:rPr lang="en-US" baseline="0" dirty="0" smtClean="0"/>
              <a:t> in the U.S.  All since 2000, with four on NWRs.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Desecheo</a:t>
            </a:r>
            <a:r>
              <a:rPr lang="en-US" baseline="0" dirty="0" smtClean="0"/>
              <a:t> Island (Puerto Rico – still waiting for confirmation of success).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Success rates increasing as methods are perfected.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Farallones</a:t>
            </a:r>
            <a:r>
              <a:rPr lang="en-US" baseline="0" dirty="0" smtClean="0"/>
              <a:t> would be first mouse eradication in U.S.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29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1200"/>
              </a:spcBef>
              <a:buSzPct val="100000"/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Short-term adverse impacts to non-target species such as the western gull from exposure to </a:t>
            </a:r>
            <a:r>
              <a:rPr lang="en-US" sz="2400" dirty="0" err="1" smtClean="0">
                <a:solidFill>
                  <a:schemeClr val="bg1"/>
                </a:solidFill>
              </a:rPr>
              <a:t>brodifacoum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Short-term closure of recreational shark diving ventures during aerial application of </a:t>
            </a:r>
            <a:r>
              <a:rPr lang="en-US" sz="2400" dirty="0" err="1" smtClean="0">
                <a:solidFill>
                  <a:schemeClr val="bg1"/>
                </a:solidFill>
              </a:rPr>
              <a:t>brodifacoum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Long-term positive impacts to the South </a:t>
            </a:r>
            <a:r>
              <a:rPr lang="en-US" sz="2400" dirty="0" err="1" smtClean="0">
                <a:solidFill>
                  <a:schemeClr val="bg1"/>
                </a:solidFill>
              </a:rPr>
              <a:t>Farallon</a:t>
            </a:r>
            <a:r>
              <a:rPr lang="en-US" sz="2400" dirty="0" smtClean="0">
                <a:solidFill>
                  <a:schemeClr val="bg1"/>
                </a:solidFill>
              </a:rPr>
              <a:t> Island ecosystem including: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Terrestrial invertebrates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Ashy and Leach’s storm-petrels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err="1" smtClean="0">
                <a:solidFill>
                  <a:prstClr val="white"/>
                </a:solidFill>
              </a:rPr>
              <a:t>Farallon</a:t>
            </a:r>
            <a:r>
              <a:rPr lang="en-US" sz="1600" dirty="0" smtClean="0">
                <a:solidFill>
                  <a:prstClr val="white"/>
                </a:solidFill>
              </a:rPr>
              <a:t> camel cricket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Native plant species such as the maritime goldfield</a:t>
            </a:r>
            <a:endParaRPr lang="en-US" sz="22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0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marR="0" lvl="0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 of the toxic nature of rodenticides and the risk to non-target resources, several protective measures would need to be employed to minimize non-target impacts.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174708" marR="0" lvl="0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include: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Timing the eradication so that peak wildlife periods are avoided (fall implementation);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Hazing gulls away from the island;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Capturing and holding or translocating raptors;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Capture and hold of a sample of salamanders in case of unexpectedly large loss;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Careful planning and use of technology to better assure precision bait application and protection of the marine environment;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Removal of mouse and other carcasses from access to scavengers;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 and contingency plans to be prepared for needed project modifications.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14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07E8A1-A1AA-4984-A96B-6EA821E8A159}" type="datetimeFigureOut">
              <a:rPr lang="en-US" smtClean="0"/>
              <a:t>7/1/2019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619" y="5791200"/>
            <a:ext cx="1033717" cy="10337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336" y="5813363"/>
            <a:ext cx="992464" cy="1080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4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22098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r>
              <a:rPr lang="en-US" sz="4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Invasive House Mouse Eradication Project:  Final Environmental </a:t>
            </a:r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 Statement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3200400"/>
            <a:ext cx="8001000" cy="3124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buFont typeface="Arial" charset="0"/>
              <a:buNone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52449" y="3758625"/>
            <a:ext cx="614375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Blue Briefing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July 2, 2019</a:t>
            </a:r>
          </a:p>
        </p:txBody>
      </p:sp>
    </p:spTree>
    <p:extLst>
      <p:ext uri="{BB962C8B-B14F-4D97-AF65-F5344CB8AC3E}">
        <p14:creationId xmlns:p14="http://schemas.microsoft.com/office/powerpoint/2010/main" val="259856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228600"/>
            <a:ext cx="86868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External Engagement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295400"/>
            <a:ext cx="8001000" cy="44196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Refuge Media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Tour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Scoping Meetings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Interagency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coping Meeting</a:t>
            </a:r>
          </a:p>
          <a:p>
            <a:pPr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 Area Elected Officials briefings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interviews </a:t>
            </a: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Comment Meeting for the Draft EIS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553 public and agency correspondences received</a:t>
            </a: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Periodic Inter-Agency </a:t>
            </a: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Briefings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consultation</a:t>
            </a:r>
          </a:p>
        </p:txBody>
      </p:sp>
    </p:spTree>
    <p:extLst>
      <p:ext uri="{BB962C8B-B14F-4D97-AF65-F5344CB8AC3E}">
        <p14:creationId xmlns:p14="http://schemas.microsoft.com/office/powerpoint/2010/main" val="10376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696200" cy="4114800"/>
          </a:xfrm>
        </p:spPr>
        <p:txBody>
          <a:bodyPr>
            <a:noAutofit/>
          </a:bodyPr>
          <a:lstStyle/>
          <a:p>
            <a:pPr marL="18288" indent="0">
              <a:buSzPct val="100000"/>
              <a:buNone/>
            </a:pPr>
            <a:r>
              <a:rPr lang="en-US" sz="2200" u="sng" dirty="0" smtClean="0">
                <a:solidFill>
                  <a:schemeClr val="bg1"/>
                </a:solidFill>
              </a:rPr>
              <a:t>Opportunities: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Restore a unique island ecosystem 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Improve the conservation status of the largest seabird breeding colony in the lower 48 United States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Help rare species remain off the endangered species list</a:t>
            </a:r>
          </a:p>
          <a:p>
            <a:pPr>
              <a:buSzPct val="100000"/>
              <a:buFont typeface="Arial" pitchFamily="34" charset="0"/>
              <a:buChar char="•"/>
            </a:pPr>
            <a:endParaRPr lang="en-US" sz="2200" dirty="0" smtClean="0">
              <a:solidFill>
                <a:schemeClr val="bg1"/>
              </a:solidFill>
            </a:endParaRPr>
          </a:p>
          <a:p>
            <a:pPr marL="18288" indent="0">
              <a:buSzPct val="100000"/>
              <a:buNone/>
            </a:pPr>
            <a:r>
              <a:rPr lang="en-US" sz="2200" u="sng" dirty="0" smtClean="0">
                <a:solidFill>
                  <a:schemeClr val="bg1"/>
                </a:solidFill>
              </a:rPr>
              <a:t>Hurdles: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Mitigating potential impacts to non-target resources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Opposition by some anti-rodenticide groups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53400" cy="914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effectLst/>
                <a:latin typeface="+mn-lt"/>
              </a:rPr>
              <a:t>Opportunities</a:t>
            </a:r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effectLst/>
                <a:latin typeface="+mn-lt"/>
              </a:rPr>
              <a:t>and</a:t>
            </a:r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effectLst/>
                <a:latin typeface="+mn-lt"/>
              </a:rPr>
              <a:t>Hurdles</a:t>
            </a:r>
            <a:endParaRPr lang="en-US" sz="4000" b="1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557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14400" y="457200"/>
            <a:ext cx="73914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History</a:t>
            </a:r>
          </a:p>
          <a:p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524000"/>
            <a:ext cx="8001000" cy="3810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 Study: 2004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 Scoping: 2006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 Scoping: 2011 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 EIS and public comments: 2013 </a:t>
            </a: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1200"/>
              </a:spcBef>
            </a:pPr>
            <a:r>
              <a:rPr lang="en-US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553 public and agency correspondences </a:t>
            </a: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received</a:t>
            </a:r>
            <a:endParaRPr lang="en-US" sz="1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EIS published: March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 7 consultation (black abalone) obtained, April 2019</a:t>
            </a:r>
            <a:endParaRPr lang="en-US" sz="2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032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14400" y="457200"/>
            <a:ext cx="73914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Current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Schedule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524000"/>
            <a:ext cx="8001000" cy="3810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Coastal Consistency Determination submitted, April 2019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Coastal Commission Public Hearing: July 10, 2019 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 Record of Decision: ~July 23, 2019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 quest to implement: </a:t>
            </a:r>
          </a:p>
          <a:p>
            <a:pPr lvl="1">
              <a:spcBef>
                <a:spcPts val="1200"/>
              </a:spcBef>
            </a:pP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Acquire funding</a:t>
            </a:r>
          </a:p>
          <a:p>
            <a:pPr lvl="1">
              <a:spcBef>
                <a:spcPts val="1200"/>
              </a:spcBef>
            </a:pPr>
            <a:r>
              <a:rPr lang="en-US" sz="1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Obtain remaining permits</a:t>
            </a:r>
          </a:p>
        </p:txBody>
      </p:sp>
    </p:spTree>
    <p:extLst>
      <p:ext uri="{BB962C8B-B14F-4D97-AF65-F5344CB8AC3E}">
        <p14:creationId xmlns:p14="http://schemas.microsoft.com/office/powerpoint/2010/main" val="1118897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14400" y="457200"/>
            <a:ext cx="73914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Communications Strategy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524000" y="1524000"/>
            <a:ext cx="7086600" cy="42672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US" sz="2800" b="1" dirty="0" smtClean="0">
                <a:solidFill>
                  <a:schemeClr val="bg1"/>
                </a:solidFill>
              </a:rPr>
              <a:t>Timed, Targeted Outreach: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Internal </a:t>
            </a:r>
            <a:r>
              <a:rPr lang="en-US" sz="2600" dirty="0">
                <a:solidFill>
                  <a:schemeClr val="bg1"/>
                </a:solidFill>
              </a:rPr>
              <a:t>audiences (FWS, DOI)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Elected Officials</a:t>
            </a:r>
          </a:p>
          <a:p>
            <a:r>
              <a:rPr lang="en-US" sz="2600" dirty="0">
                <a:solidFill>
                  <a:schemeClr val="bg1"/>
                </a:solidFill>
              </a:rPr>
              <a:t>Permitting agencies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Environmental </a:t>
            </a:r>
            <a:r>
              <a:rPr lang="en-US" sz="2600" dirty="0">
                <a:solidFill>
                  <a:schemeClr val="bg1"/>
                </a:solidFill>
              </a:rPr>
              <a:t>groups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Media</a:t>
            </a:r>
          </a:p>
          <a:p>
            <a:r>
              <a:rPr lang="en-US" sz="2600" dirty="0" smtClean="0">
                <a:solidFill>
                  <a:schemeClr val="bg1"/>
                </a:solidFill>
              </a:rPr>
              <a:t>Social Media</a:t>
            </a:r>
          </a:p>
          <a:p>
            <a:pPr>
              <a:spcBef>
                <a:spcPts val="1200"/>
              </a:spcBef>
            </a:pPr>
            <a:endParaRPr lang="en-US" sz="2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085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381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effectLst/>
                <a:cs typeface="Arial" pitchFamily="34" charset="0"/>
              </a:rPr>
              <a:t>Thank you!</a:t>
            </a:r>
            <a:endParaRPr lang="en-US" sz="3200" b="1" dirty="0"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65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Purpose and Need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671696"/>
            <a:ext cx="8001000" cy="46529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Eradicate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invasive house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mice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 </a:t>
            </a:r>
            <a:r>
              <a:rPr lang="en-US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musculus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from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r>
              <a:rPr lang="en-U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Islands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to eliminate their negative impacts on the native ecosystem of the </a:t>
            </a:r>
            <a:r>
              <a:rPr lang="en-US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Wildlife Refuge while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minimizing impacts to non-target resources.</a:t>
            </a:r>
          </a:p>
          <a:p>
            <a:pPr>
              <a:lnSpc>
                <a:spcPts val="4000"/>
              </a:lnSpc>
              <a:spcBef>
                <a:spcPts val="0"/>
              </a:spcBef>
            </a:pP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Font typeface="Arial" charset="0"/>
              <a:buNone/>
            </a:pPr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451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226944"/>
            <a:ext cx="6483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Impacts to </a:t>
            </a:r>
            <a:r>
              <a:rPr lang="en-U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Ecosystem</a:t>
            </a:r>
            <a:endParaRPr lang="en-US" sz="2800" b="1" dirty="0">
              <a:ln w="3175">
                <a:solidFill>
                  <a:schemeClr val="tx1">
                    <a:lumMod val="9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7" descr="24_cb222_2jan07_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2010" y="3800901"/>
            <a:ext cx="3810000" cy="30384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Nick\Pictures\Farallon Crickets w Scale\Juv. Mal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725" y="3765643"/>
            <a:ext cx="4419296" cy="294619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asthenia_DSC_0244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44098" y="1115102"/>
            <a:ext cx="3842550" cy="2743200"/>
          </a:xfrm>
          <a:prstGeom prst="ellipse">
            <a:avLst/>
          </a:prstGeom>
        </p:spPr>
      </p:pic>
      <p:pic>
        <p:nvPicPr>
          <p:cNvPr id="8" name="Picture 7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Content Placeholder 3" descr="assp annie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94" t="12400" r="8371" b="12920"/>
          <a:stretch/>
        </p:blipFill>
        <p:spPr>
          <a:xfrm>
            <a:off x="845368" y="922147"/>
            <a:ext cx="3720153" cy="31291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6022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1151399" y="372155"/>
            <a:ext cx="67561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Partnership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62197" y="2024370"/>
            <a:ext cx="6317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U.S. Fish and Wildlife Service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 Francisco Bay National Wildlife Refuge Complex and Pacific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Southwest Region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3765" y="3576107"/>
            <a:ext cx="6316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DOI Natural Resource Damage Assessment and Restoration -  Restoration Support Unit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62197" y="5412593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Blue Conservation Science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84" y="5382636"/>
            <a:ext cx="1539162" cy="5609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83" y="3468328"/>
            <a:ext cx="2020117" cy="6464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84" y="1634605"/>
            <a:ext cx="1828800" cy="99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1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752600"/>
            <a:ext cx="7620000" cy="381000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Alternative A: No Action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>
              <a:spcAft>
                <a:spcPts val="1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Alternative B: Aerial Broadcast of Brodifacoum-25D Conservation (Preferred Alternative) </a:t>
            </a:r>
          </a:p>
          <a:p>
            <a:pPr>
              <a:spcAft>
                <a:spcPts val="18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chemeClr val="bg1"/>
                </a:solidFill>
              </a:rPr>
              <a:t>Alternative C: Aerial Broadcast of Diphacinone-50 Conservation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43800" cy="838199"/>
          </a:xfrm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</a:rPr>
              <a:t>EIS Alternatives</a:t>
            </a:r>
            <a:endParaRPr lang="en-US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6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3962400"/>
          </a:xfrm>
        </p:spPr>
        <p:txBody>
          <a:bodyPr>
            <a:normAutofit/>
          </a:bodyPr>
          <a:lstStyle/>
          <a:p>
            <a:pPr marL="18288" indent="0" algn="ctr">
              <a:buSzPct val="80000"/>
              <a:buNone/>
            </a:pPr>
            <a:r>
              <a:rPr lang="en-US" sz="2600" i="1" dirty="0" smtClean="0">
                <a:solidFill>
                  <a:schemeClr val="bg1"/>
                </a:solidFill>
              </a:rPr>
              <a:t>Alternative B: Aerial broadcast of </a:t>
            </a:r>
            <a:r>
              <a:rPr lang="en-US" sz="2600" i="1" dirty="0">
                <a:solidFill>
                  <a:schemeClr val="bg1"/>
                </a:solidFill>
                <a:cs typeface="Calibri" pitchFamily="34" charset="0"/>
              </a:rPr>
              <a:t>Brodifacoum-25D </a:t>
            </a:r>
            <a:r>
              <a:rPr lang="en-US" sz="2600" i="1" dirty="0" smtClean="0">
                <a:solidFill>
                  <a:schemeClr val="bg1"/>
                </a:solidFill>
                <a:cs typeface="Calibri" pitchFamily="34" charset="0"/>
              </a:rPr>
              <a:t>Conservation</a:t>
            </a:r>
            <a:endParaRPr lang="en-US" sz="2600" dirty="0" smtClean="0">
              <a:solidFill>
                <a:schemeClr val="bg1"/>
              </a:solidFill>
              <a:cs typeface="Calibri" pitchFamily="34" charset="0"/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Mouse impacts need to be eliminated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Brodifacoum-25D Conservation has the highest likelihood of eradication </a:t>
            </a:r>
            <a:r>
              <a:rPr lang="en-US" sz="2400" dirty="0" smtClean="0">
                <a:solidFill>
                  <a:schemeClr val="bg1"/>
                </a:solidFill>
              </a:rPr>
              <a:t>success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Proposed protective </a:t>
            </a:r>
            <a:r>
              <a:rPr lang="en-US" sz="2400" dirty="0">
                <a:solidFill>
                  <a:schemeClr val="bg1"/>
                </a:solidFill>
              </a:rPr>
              <a:t>measures are expected to reduce impacts to </a:t>
            </a:r>
            <a:r>
              <a:rPr lang="en-US" sz="2400" dirty="0" smtClean="0">
                <a:solidFill>
                  <a:schemeClr val="bg1"/>
                </a:solidFill>
              </a:rPr>
              <a:t>non-target resources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58200" cy="1066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effectLst/>
                <a:latin typeface="+mn-lt"/>
              </a:rPr>
              <a:t>Rationale for the Preferred Alternative</a:t>
            </a:r>
            <a:endParaRPr lang="en-US" sz="4000" b="1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78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09600" y="-22777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cs typeface="Arial" pitchFamily="34" charset="0"/>
              </a:rPr>
              <a:t>Successful Rodent Eradications</a:t>
            </a:r>
            <a:endParaRPr lang="en-US" sz="3200" b="1" dirty="0">
              <a:cs typeface="Arial" pitchFamily="34" charset="0"/>
            </a:endParaRPr>
          </a:p>
        </p:txBody>
      </p:sp>
      <p:pic>
        <p:nvPicPr>
          <p:cNvPr id="5" name="Picture 3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3696"/>
          <a:stretch/>
        </p:blipFill>
        <p:spPr bwMode="auto">
          <a:xfrm>
            <a:off x="76200" y="9286"/>
            <a:ext cx="818896" cy="95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:\STAFF FOLDER\Moore\NWRS_Brand_ID_color copy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8046"/>
          <a:stretch/>
        </p:blipFill>
        <p:spPr bwMode="auto">
          <a:xfrm>
            <a:off x="933795" y="-13425"/>
            <a:ext cx="774571" cy="10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55626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>
                <a:cs typeface="Calibri" pitchFamily="34" charset="0"/>
              </a:rPr>
              <a:t> &gt;600 successful rodent eradications worldwide (&gt;80% success rate)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>
                <a:cs typeface="Calibri" pitchFamily="34" charset="0"/>
              </a:rPr>
              <a:t> 5 eradications in U.S. (all rats):</a:t>
            </a:r>
            <a:r>
              <a:rPr lang="en-US" sz="2600" b="1" dirty="0" smtClean="0">
                <a:cs typeface="Calibri" pitchFamily="34" charset="0"/>
              </a:rPr>
              <a:t> </a:t>
            </a:r>
            <a:br>
              <a:rPr lang="en-US" sz="2600" b="1" dirty="0" smtClean="0">
                <a:cs typeface="Calibri" pitchFamily="34" charset="0"/>
              </a:rPr>
            </a:br>
            <a:endParaRPr lang="en-US" sz="1000" b="1" dirty="0" smtClean="0">
              <a:cs typeface="Calibri" pitchFamily="34" charset="0"/>
            </a:endParaRP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err="1" smtClean="0">
                <a:cs typeface="Calibri" pitchFamily="34" charset="0"/>
              </a:rPr>
              <a:t>Anacapa</a:t>
            </a:r>
            <a:r>
              <a:rPr lang="en-US" sz="2800" b="1" dirty="0" smtClean="0">
                <a:cs typeface="Calibri" pitchFamily="34" charset="0"/>
              </a:rPr>
              <a:t> Island (Channel Islands NP)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cs typeface="Calibri" pitchFamily="34" charset="0"/>
              </a:rPr>
              <a:t>Midway Atoll NWR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cs typeface="Calibri" pitchFamily="34" charset="0"/>
              </a:rPr>
              <a:t>Rat Island (Alaska Maritime NWR)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cs typeface="Calibri" pitchFamily="34" charset="0"/>
              </a:rPr>
              <a:t>Palmyra Atoll NWR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err="1" smtClean="0">
                <a:cs typeface="Calibri" pitchFamily="34" charset="0"/>
              </a:rPr>
              <a:t>Desecheo</a:t>
            </a:r>
            <a:r>
              <a:rPr lang="en-US" sz="2800" b="1" dirty="0" smtClean="0">
                <a:cs typeface="Calibri" pitchFamily="34" charset="0"/>
              </a:rPr>
              <a:t> NWR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61 successful mouse eradications worldwide (70% success rate)</a:t>
            </a:r>
          </a:p>
          <a:p>
            <a:pPr>
              <a:buFont typeface="Arial" pitchFamily="34" charset="0"/>
              <a:buChar char="•"/>
            </a:pPr>
            <a:endParaRPr lang="en-US" sz="2800" b="1" dirty="0"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1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380806"/>
          </a:xfrm>
        </p:spPr>
        <p:txBody>
          <a:bodyPr>
            <a:normAutofit fontScale="92500" lnSpcReduction="20000"/>
          </a:bodyPr>
          <a:lstStyle/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Short-term (weeks), non-significant adverse impacts to non-target species such as the western gull from exposure to </a:t>
            </a:r>
            <a:r>
              <a:rPr lang="en-US" sz="2400" b="1" dirty="0" err="1" smtClean="0">
                <a:solidFill>
                  <a:schemeClr val="bg1"/>
                </a:solidFill>
              </a:rPr>
              <a:t>brodifacoum</a:t>
            </a:r>
            <a:r>
              <a:rPr lang="en-US" sz="2400" b="1" dirty="0" smtClean="0">
                <a:solidFill>
                  <a:schemeClr val="bg1"/>
                </a:solidFill>
              </a:rPr>
              <a:t>. 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Short-term closure (few days; not significant) of recreational shark diving ventures during aerial applications.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Long-term, significant positive ecosystem impacts, including: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800" b="1" dirty="0">
                <a:solidFill>
                  <a:prstClr val="white"/>
                </a:solidFill>
              </a:rPr>
              <a:t>Ashy and Leach’s storm-petrels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800" b="1" dirty="0" smtClean="0">
                <a:solidFill>
                  <a:prstClr val="white"/>
                </a:solidFill>
              </a:rPr>
              <a:t>Endemic </a:t>
            </a:r>
            <a:r>
              <a:rPr lang="en-US" sz="1800" b="1" dirty="0" err="1" smtClean="0">
                <a:solidFill>
                  <a:prstClr val="white"/>
                </a:solidFill>
              </a:rPr>
              <a:t>Farallon</a:t>
            </a:r>
            <a:r>
              <a:rPr lang="en-US" sz="1800" b="1" dirty="0" smtClean="0">
                <a:solidFill>
                  <a:prstClr val="white"/>
                </a:solidFill>
              </a:rPr>
              <a:t> arboreal salamander</a:t>
            </a:r>
            <a:endParaRPr lang="en-US" sz="1800" b="1" dirty="0">
              <a:solidFill>
                <a:prstClr val="white"/>
              </a:solidFill>
            </a:endParaRP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800" b="1" dirty="0" smtClean="0">
                <a:solidFill>
                  <a:prstClr val="white"/>
                </a:solidFill>
              </a:rPr>
              <a:t>Endemic </a:t>
            </a:r>
            <a:r>
              <a:rPr lang="en-US" sz="1800" b="1" dirty="0" err="1" smtClean="0">
                <a:solidFill>
                  <a:prstClr val="white"/>
                </a:solidFill>
              </a:rPr>
              <a:t>Farallon</a:t>
            </a:r>
            <a:r>
              <a:rPr lang="en-US" sz="1800" b="1" dirty="0" smtClean="0">
                <a:solidFill>
                  <a:prstClr val="white"/>
                </a:solidFill>
              </a:rPr>
              <a:t> </a:t>
            </a:r>
            <a:r>
              <a:rPr lang="en-US" sz="1800" b="1" dirty="0">
                <a:solidFill>
                  <a:prstClr val="white"/>
                </a:solidFill>
              </a:rPr>
              <a:t>camel cricket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800" b="1" dirty="0">
                <a:solidFill>
                  <a:prstClr val="white"/>
                </a:solidFill>
              </a:rPr>
              <a:t>Native </a:t>
            </a:r>
            <a:r>
              <a:rPr lang="en-US" sz="1800" b="1" dirty="0" smtClean="0">
                <a:solidFill>
                  <a:prstClr val="white"/>
                </a:solidFill>
              </a:rPr>
              <a:t>plants such </a:t>
            </a:r>
            <a:r>
              <a:rPr lang="en-US" sz="1800" b="1" dirty="0">
                <a:solidFill>
                  <a:prstClr val="white"/>
                </a:solidFill>
              </a:rPr>
              <a:t>as the maritime </a:t>
            </a:r>
            <a:r>
              <a:rPr lang="en-US" sz="1800" b="1" dirty="0" smtClean="0">
                <a:solidFill>
                  <a:prstClr val="white"/>
                </a:solidFill>
              </a:rPr>
              <a:t>goldfield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800" b="1" dirty="0" smtClean="0">
                <a:solidFill>
                  <a:prstClr val="white"/>
                </a:solidFill>
              </a:rPr>
              <a:t>Wilderness quality</a:t>
            </a:r>
            <a:endParaRPr lang="en-US" sz="1800" b="1" dirty="0" smtClean="0">
              <a:solidFill>
                <a:schemeClr val="bg1"/>
              </a:solidFill>
            </a:endParaRPr>
          </a:p>
          <a:p>
            <a:pPr marL="749808" lvl="2" indent="0">
              <a:spcBef>
                <a:spcPts val="1200"/>
              </a:spcBef>
              <a:buSzPct val="100000"/>
              <a:buNone/>
            </a:pPr>
            <a:endParaRPr lang="en-US" sz="2200" b="1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066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effectLst/>
                <a:latin typeface="+mn-lt"/>
              </a:rPr>
              <a:t>Environmental Impacts</a:t>
            </a:r>
            <a:endParaRPr lang="en-US" sz="4000" b="1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059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36667" y="1447800"/>
            <a:ext cx="2421221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8" descr="wegu copy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17023" y="2209800"/>
            <a:ext cx="1985914" cy="2035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24_cb222_2jan07_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07248" y="4495800"/>
            <a:ext cx="2207417" cy="1760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http://naturearts.com/wallpaper/images/burrowing-owl-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5600" y="3505200"/>
            <a:ext cx="2352289" cy="176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9615" y="301584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Minimizing Impacts to Non-Target Resources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926372"/>
            <a:ext cx="32004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Seasonal timing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Gull hazing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 birds of prey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 salamanders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Precision bait application (marine environment)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Carcass removal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Contingency plans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04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78265D5E-FA96-4360-AFD7-65432E1A948D}"/>
</file>

<file path=customXml/itemProps2.xml><?xml version="1.0" encoding="utf-8"?>
<ds:datastoreItem xmlns:ds="http://schemas.openxmlformats.org/officeDocument/2006/customXml" ds:itemID="{E1A32C52-89EF-4E5F-9C94-163E96C01BD2}"/>
</file>

<file path=customXml/itemProps3.xml><?xml version="1.0" encoding="utf-8"?>
<ds:datastoreItem xmlns:ds="http://schemas.openxmlformats.org/officeDocument/2006/customXml" ds:itemID="{E053FD6E-F7AE-4296-9536-1A5D88C3391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3554</TotalTime>
  <Words>1237</Words>
  <Application>Microsoft Office PowerPoint</Application>
  <PresentationFormat>On-screen Show (4:3)</PresentationFormat>
  <Paragraphs>163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Courier New</vt:lpstr>
      <vt:lpstr>Palatino Linotype</vt:lpstr>
      <vt:lpstr>Wingdings</vt:lpstr>
      <vt:lpstr>Elemental</vt:lpstr>
      <vt:lpstr>PowerPoint Presentation</vt:lpstr>
      <vt:lpstr>PowerPoint Presentation</vt:lpstr>
      <vt:lpstr>PowerPoint Presentation</vt:lpstr>
      <vt:lpstr>PowerPoint Presentation</vt:lpstr>
      <vt:lpstr>EIS Alternatives</vt:lpstr>
      <vt:lpstr>Rationale for the Preferred Alternative</vt:lpstr>
      <vt:lpstr>PowerPoint Presentation</vt:lpstr>
      <vt:lpstr>Environmental Impacts</vt:lpstr>
      <vt:lpstr>PowerPoint Presentation</vt:lpstr>
      <vt:lpstr>PowerPoint Presentation</vt:lpstr>
      <vt:lpstr>Opportunities and Hurdles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Landres, Nyssa R</dc:creator>
  <cp:lastModifiedBy>McChesney, Gerry</cp:lastModifiedBy>
  <cp:revision>327</cp:revision>
  <cp:lastPrinted>2018-01-31T01:22:20Z</cp:lastPrinted>
  <dcterms:created xsi:type="dcterms:W3CDTF">2013-08-29T14:20:40Z</dcterms:created>
  <dcterms:modified xsi:type="dcterms:W3CDTF">2019-07-01T23:35:41Z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577000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